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4" r:id="rId3"/>
    <p:sldId id="257" r:id="rId4"/>
    <p:sldId id="258" r:id="rId5"/>
    <p:sldId id="259" r:id="rId6"/>
    <p:sldId id="260" r:id="rId7"/>
    <p:sldId id="263" r:id="rId8"/>
    <p:sldId id="261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680" autoAdjust="0"/>
  </p:normalViewPr>
  <p:slideViewPr>
    <p:cSldViewPr snapToGrid="0" snapToObjects="1">
      <p:cViewPr varScale="1">
        <p:scale>
          <a:sx n="78" d="100"/>
          <a:sy n="78" d="100"/>
        </p:scale>
        <p:origin x="1594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84F2B-E146-4450-A25F-2AECBFA1ACBB}" type="datetimeFigureOut">
              <a:rPr lang="de-DE" smtClean="0"/>
              <a:t>28.03.2025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30CF8A-1C46-4114-BDB6-B91F8481CC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781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0CF8A-1C46-4114-BDB6-B91F8481CC7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5973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0CF8A-1C46-4114-BDB6-B91F8481CC7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3743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EA7CFB2-CF97-BFBD-1C0B-D4AA6CA924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" b="5911"/>
          <a:stretch/>
        </p:blipFill>
        <p:spPr>
          <a:xfrm>
            <a:off x="1891767" y="10"/>
            <a:ext cx="7252231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365125"/>
            <a:ext cx="4196392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dirty="0" err="1"/>
              <a:t>OpDoc</a:t>
            </a:r>
            <a:r>
              <a:rPr lang="en-US" sz="3200" dirty="0"/>
              <a:t> AI:</a:t>
            </a:r>
            <a:br>
              <a:rPr lang="en-US" sz="3200" dirty="0"/>
            </a:br>
            <a:r>
              <a:rPr lang="en-US" sz="3200" dirty="0"/>
              <a:t>KI-</a:t>
            </a:r>
            <a:r>
              <a:rPr lang="en-US" sz="3200" dirty="0" err="1"/>
              <a:t>gestützte</a:t>
            </a:r>
            <a:r>
              <a:rPr lang="en-US" sz="3200" dirty="0"/>
              <a:t> OP-</a:t>
            </a:r>
            <a:r>
              <a:rPr lang="en-US" sz="3200" dirty="0" err="1"/>
              <a:t>Dokumentation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8649" y="2434201"/>
            <a:ext cx="605020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1700" i="1" dirty="0" err="1">
                <a:solidFill>
                  <a:schemeClr val="tx1"/>
                </a:solidFill>
              </a:rPr>
              <a:t>Automatische</a:t>
            </a:r>
            <a:r>
              <a:rPr lang="en-US" sz="1700" i="1" dirty="0">
                <a:solidFill>
                  <a:schemeClr val="tx1"/>
                </a:solidFill>
              </a:rPr>
              <a:t> </a:t>
            </a:r>
            <a:r>
              <a:rPr lang="en-US" sz="1700" i="1" dirty="0" err="1">
                <a:solidFill>
                  <a:schemeClr val="tx1"/>
                </a:solidFill>
              </a:rPr>
              <a:t>Erstellung</a:t>
            </a:r>
            <a:r>
              <a:rPr lang="en-US" sz="1700" i="1" dirty="0">
                <a:solidFill>
                  <a:schemeClr val="tx1"/>
                </a:solidFill>
              </a:rPr>
              <a:t> </a:t>
            </a:r>
          </a:p>
          <a:p>
            <a:pPr algn="l" defTabSz="914400">
              <a:lnSpc>
                <a:spcPct val="90000"/>
              </a:lnSpc>
            </a:pPr>
            <a:r>
              <a:rPr lang="en-US" sz="1700" i="1" dirty="0" err="1">
                <a:solidFill>
                  <a:schemeClr val="tx1"/>
                </a:solidFill>
              </a:rPr>
              <a:t>strukturierter</a:t>
            </a:r>
            <a:r>
              <a:rPr lang="en-US" sz="1700" i="1" dirty="0">
                <a:solidFill>
                  <a:schemeClr val="tx1"/>
                </a:solidFill>
              </a:rPr>
              <a:t> OP-</a:t>
            </a:r>
            <a:r>
              <a:rPr lang="en-US" sz="1700" i="1" dirty="0" err="1">
                <a:solidFill>
                  <a:schemeClr val="tx1"/>
                </a:solidFill>
              </a:rPr>
              <a:t>Berichte</a:t>
            </a:r>
            <a:r>
              <a:rPr lang="en-US" sz="1700" i="1" dirty="0">
                <a:solidFill>
                  <a:schemeClr val="tx1"/>
                </a:solidFill>
              </a:rPr>
              <a:t> </a:t>
            </a:r>
            <a:r>
              <a:rPr lang="en-US" sz="1700" i="1" dirty="0" err="1">
                <a:solidFill>
                  <a:schemeClr val="tx1"/>
                </a:solidFill>
              </a:rPr>
              <a:t>durch</a:t>
            </a:r>
            <a:r>
              <a:rPr lang="en-US" sz="1700" i="1" dirty="0">
                <a:solidFill>
                  <a:schemeClr val="tx1"/>
                </a:solidFill>
              </a:rPr>
              <a:t> KI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/>
              </a:solidFill>
            </a:endParaRP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/>
              </a:solidFill>
            </a:endParaRPr>
          </a:p>
          <a:p>
            <a:pPr algn="l" defTabSz="914400">
              <a:lnSpc>
                <a:spcPct val="90000"/>
              </a:lnSpc>
            </a:pPr>
            <a:r>
              <a:rPr lang="en-US" sz="1700" b="1" dirty="0">
                <a:solidFill>
                  <a:schemeClr val="tx1"/>
                </a:solidFill>
              </a:rPr>
              <a:t>Team: The </a:t>
            </a:r>
            <a:r>
              <a:rPr lang="en-US" sz="1700" b="1" dirty="0" err="1">
                <a:solidFill>
                  <a:schemeClr val="tx1"/>
                </a:solidFill>
              </a:rPr>
              <a:t>SYSTHEMISts</a:t>
            </a:r>
            <a:endParaRPr lang="en-US" sz="1700" b="1" dirty="0">
              <a:solidFill>
                <a:schemeClr val="tx1"/>
              </a:solidFill>
            </a:endParaRP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Dr. med. Jonas Engert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Fabian Billy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Lisa Bischoff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Dominik Rose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Daniel Dietz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B5DB963-6F03-C0F4-0C39-A3CD8448A5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70" y="5887661"/>
            <a:ext cx="2324673" cy="8739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rommelfellmodell_5_2">
            <a:hlinkClick r:id="" action="ppaction://media"/>
            <a:extLst>
              <a:ext uri="{FF2B5EF4-FFF2-40B4-BE49-F238E27FC236}">
                <a16:creationId xmlns:a16="http://schemas.microsoft.com/office/drawing/2014/main" id="{40198FEE-F180-8F90-4A3C-F7350CE8B3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3355" y="603986"/>
            <a:ext cx="7979266" cy="448833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D0A6551-3D43-9D83-2869-4A2931225C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2040" y="5887661"/>
            <a:ext cx="2324673" cy="873905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FFBBC6C-81DA-F990-6517-51AA6465792F}"/>
              </a:ext>
            </a:extLst>
          </p:cNvPr>
          <p:cNvSpPr txBox="1"/>
          <p:nvPr/>
        </p:nvSpPr>
        <p:spPr>
          <a:xfrm>
            <a:off x="385313" y="5503653"/>
            <a:ext cx="5607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b="1" dirty="0"/>
              <a:t>Maßnahme: </a:t>
            </a:r>
            <a:r>
              <a:rPr lang="de-DE" sz="1800" dirty="0"/>
              <a:t>Parazentese und </a:t>
            </a:r>
            <a:r>
              <a:rPr lang="de-DE" sz="1800" dirty="0" err="1"/>
              <a:t>Paukendrainageneinlage</a:t>
            </a:r>
            <a:endParaRPr lang="de-DE" sz="18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0397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 fullScrn="1"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229600" cy="1143000"/>
          </a:xfrm>
        </p:spPr>
        <p:txBody>
          <a:bodyPr/>
          <a:lstStyle/>
          <a:p>
            <a:r>
              <a:rPr dirty="0"/>
              <a:t>🚨 </a:t>
            </a:r>
            <a:r>
              <a:rPr dirty="0" err="1"/>
              <a:t>Herausforderung</a:t>
            </a:r>
            <a:r>
              <a:rPr dirty="0"/>
              <a:t> &amp; Ziel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16507" cy="452596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de-DE" b="1" dirty="0"/>
              <a:t>Herausforderungen: </a:t>
            </a:r>
          </a:p>
          <a:p>
            <a:pPr>
              <a:lnSpc>
                <a:spcPct val="170000"/>
              </a:lnSpc>
            </a:pPr>
            <a:r>
              <a:rPr lang="de-DE" dirty="0"/>
              <a:t>Klinikalltag: Dokumentationspflicht, ökonomischer Druck, vielseitige Verantwortung</a:t>
            </a:r>
          </a:p>
          <a:p>
            <a:pPr>
              <a:lnSpc>
                <a:spcPct val="170000"/>
              </a:lnSpc>
            </a:pPr>
            <a:r>
              <a:rPr lang="de-DE" dirty="0"/>
              <a:t>Manuelle Nachbearbeitung für OP-Berichte ist sehr zeitintensiv</a:t>
            </a:r>
          </a:p>
          <a:p>
            <a:pPr>
              <a:lnSpc>
                <a:spcPct val="170000"/>
              </a:lnSpc>
            </a:pPr>
            <a:r>
              <a:rPr lang="de-DE" dirty="0"/>
              <a:t>Korrekte Spracherkennung mit medizinischen Fachbegriffen (Speech-Text)</a:t>
            </a:r>
          </a:p>
          <a:p>
            <a:pPr>
              <a:lnSpc>
                <a:spcPct val="170000"/>
              </a:lnSpc>
            </a:pPr>
            <a:r>
              <a:rPr lang="de-DE" dirty="0"/>
              <a:t>Filterung irrelevanter Inhalte (unerwünschte Sprache, Umgangssprache etc.)</a:t>
            </a:r>
          </a:p>
          <a:p>
            <a:pPr>
              <a:lnSpc>
                <a:spcPct val="170000"/>
              </a:lnSpc>
            </a:pPr>
            <a:r>
              <a:rPr lang="de-DE" dirty="0"/>
              <a:t>Zusammenführung in einen strukturierten OP-Bericht technisch aufwändig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b="1" dirty="0"/>
              <a:t>Ziel: </a:t>
            </a:r>
            <a:endParaRPr lang="de-DE" b="1" dirty="0"/>
          </a:p>
          <a:p>
            <a:pPr>
              <a:lnSpc>
                <a:spcPct val="170000"/>
              </a:lnSpc>
            </a:pPr>
            <a:r>
              <a:rPr lang="de-DE" dirty="0"/>
              <a:t>Automatische Erstellung eines ausführlichen OP-Berichts durch KI-gestützte Sprachanalyse</a:t>
            </a:r>
          </a:p>
          <a:p>
            <a:pPr>
              <a:lnSpc>
                <a:spcPct val="170000"/>
              </a:lnSpc>
            </a:pPr>
            <a:r>
              <a:rPr dirty="0" err="1"/>
              <a:t>Reduzierung</a:t>
            </a:r>
            <a:r>
              <a:rPr dirty="0"/>
              <a:t> de</a:t>
            </a:r>
            <a:r>
              <a:rPr lang="de-DE" dirty="0"/>
              <a:t>r Dokumentationsaufwände für Ärzte</a:t>
            </a:r>
            <a:endParaRPr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51794B7-CAB8-E573-4601-6E1C79D6E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040" y="5887661"/>
            <a:ext cx="2324673" cy="8739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💡 Unsere Lösung: OpDoc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2000" dirty="0"/>
              <a:t>KI-</a:t>
            </a:r>
            <a:r>
              <a:rPr sz="2000" dirty="0" err="1"/>
              <a:t>basierte</a:t>
            </a:r>
            <a:r>
              <a:rPr sz="2000" dirty="0"/>
              <a:t> </a:t>
            </a:r>
            <a:r>
              <a:rPr lang="de-DE" sz="2000" dirty="0"/>
              <a:t>Spracherkennung und Transkription der Sprache</a:t>
            </a:r>
          </a:p>
          <a:p>
            <a:pPr>
              <a:lnSpc>
                <a:spcPct val="150000"/>
              </a:lnSpc>
            </a:pPr>
            <a:r>
              <a:rPr sz="2000" dirty="0"/>
              <a:t>Filter</a:t>
            </a:r>
            <a:r>
              <a:rPr lang="de-DE" sz="2000" dirty="0"/>
              <a:t>n</a:t>
            </a:r>
            <a:r>
              <a:rPr sz="2000" dirty="0"/>
              <a:t> </a:t>
            </a:r>
            <a:r>
              <a:rPr lang="de-DE" sz="2000" dirty="0"/>
              <a:t>von irrelevanten Inhalten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Erkennung medizinischer Fachbegriffe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Dokumentationsvorschlag als OP-Bericht</a:t>
            </a:r>
          </a:p>
          <a:p>
            <a:pPr marL="0" indent="0">
              <a:lnSpc>
                <a:spcPct val="150000"/>
              </a:lnSpc>
              <a:buNone/>
            </a:pPr>
            <a:endParaRPr lang="de-DE" sz="20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09FBC1-7C90-D0F2-B724-44C9078DF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327" y="5984095"/>
            <a:ext cx="2324673" cy="8739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🛠️ </a:t>
            </a:r>
            <a:r>
              <a:rPr dirty="0" err="1"/>
              <a:t>Methodik</a:t>
            </a:r>
            <a:r>
              <a:rPr lang="de-DE" dirty="0"/>
              <a:t> &amp; Tech-Stack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Rohdaten: Audioaufnahme (Englisch/Deutsch) während einer OP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Frontend Angular Entwicklung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Backend Java mit Spring Boot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Nutzung von verwalteten AWS-Services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Amazon </a:t>
            </a:r>
            <a:r>
              <a:rPr lang="de-DE" sz="2000" dirty="0" err="1"/>
              <a:t>Transcribe</a:t>
            </a:r>
            <a:r>
              <a:rPr lang="de-DE" sz="2000" dirty="0"/>
              <a:t>/ </a:t>
            </a:r>
            <a:r>
              <a:rPr lang="de-DE" sz="2000" dirty="0" err="1"/>
              <a:t>Transcribe</a:t>
            </a:r>
            <a:r>
              <a:rPr lang="de-DE" sz="2000" dirty="0"/>
              <a:t> Medical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Verwendung eines benutzerdefinierten Wortschatzes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Amazon </a:t>
            </a:r>
            <a:r>
              <a:rPr lang="de-DE" sz="2000" dirty="0" err="1"/>
              <a:t>Bedrock</a:t>
            </a:r>
            <a:r>
              <a:rPr lang="de-DE" sz="2000" dirty="0"/>
              <a:t> zur Nachbearbeitung des erfassten Textes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Amazon S3 für persistente Datenspeicherung</a:t>
            </a:r>
          </a:p>
          <a:p>
            <a:endParaRPr lang="de-DE" dirty="0"/>
          </a:p>
          <a:p>
            <a:endParaRPr lang="de-DE" dirty="0"/>
          </a:p>
          <a:p>
            <a:pPr lvl="1"/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4ADC847-0015-B22E-E30E-94816E48F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040" y="5887661"/>
            <a:ext cx="2324673" cy="8739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📺 Live-Demo: </a:t>
            </a:r>
            <a:r>
              <a:rPr dirty="0" err="1"/>
              <a:t>OpDoc</a:t>
            </a:r>
            <a:r>
              <a:rPr dirty="0"/>
              <a:t> AI in </a:t>
            </a:r>
            <a:r>
              <a:rPr dirty="0" err="1"/>
              <a:t>Aktion</a:t>
            </a:r>
            <a:endParaRPr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59E9085-780F-5085-C621-A14B8E51C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040" y="5887661"/>
            <a:ext cx="2324673" cy="873905"/>
          </a:xfrm>
          <a:prstGeom prst="rect">
            <a:avLst/>
          </a:prstGeom>
        </p:spPr>
      </p:pic>
      <p:pic>
        <p:nvPicPr>
          <p:cNvPr id="9" name="Grafik 8" descr="Ein Bild, das Text, Screenshot, Webseite, Website enthält.&#10;&#10;KI-generierte Inhalte können fehlerhaft sein.">
            <a:extLst>
              <a:ext uri="{FF2B5EF4-FFF2-40B4-BE49-F238E27FC236}">
                <a16:creationId xmlns:a16="http://schemas.microsoft.com/office/drawing/2014/main" id="{71FB7C91-FAB8-D098-3ECB-D2CE19481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28928"/>
            <a:ext cx="8315864" cy="380014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E6D41D-2371-8986-E2C5-E9E0BB01A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8" y="274638"/>
            <a:ext cx="9014604" cy="1143000"/>
          </a:xfrm>
        </p:spPr>
        <p:txBody>
          <a:bodyPr>
            <a:normAutofit fontScale="90000"/>
          </a:bodyPr>
          <a:lstStyle/>
          <a:p>
            <a:r>
              <a:rPr lang="de-DE" dirty="0"/>
              <a:t>🛠️ Optimierungspotenziale der Methodik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560546-1F07-29A6-C871-24E2B7842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Automatisierte Pipeline kreieren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Daten werden automatisch importiert</a:t>
            </a:r>
          </a:p>
          <a:p>
            <a:pPr lvl="1">
              <a:lnSpc>
                <a:spcPct val="150000"/>
              </a:lnSpc>
            </a:pPr>
            <a:r>
              <a:rPr lang="de-DE" sz="2000"/>
              <a:t>Datenbereinigung</a:t>
            </a:r>
            <a:endParaRPr lang="de-DE" sz="2000" dirty="0"/>
          </a:p>
          <a:p>
            <a:pPr lvl="1">
              <a:lnSpc>
                <a:spcPct val="150000"/>
              </a:lnSpc>
            </a:pPr>
            <a:r>
              <a:rPr lang="de-DE" sz="2000" dirty="0"/>
              <a:t>Nutzung des </a:t>
            </a:r>
            <a:r>
              <a:rPr lang="de-DE" sz="2000" dirty="0" err="1"/>
              <a:t>Machine</a:t>
            </a:r>
            <a:r>
              <a:rPr lang="de-DE" sz="2000" dirty="0"/>
              <a:t> Learning Models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Generierung eines optimierten Outputs durch einen iterativen Lernprozess</a:t>
            </a:r>
          </a:p>
          <a:p>
            <a:pPr>
              <a:lnSpc>
                <a:spcPct val="150000"/>
              </a:lnSpc>
            </a:pPr>
            <a:r>
              <a:rPr lang="de-DE" sz="2000" dirty="0" err="1"/>
              <a:t>Foundation</a:t>
            </a:r>
            <a:r>
              <a:rPr lang="de-DE" sz="2000" dirty="0"/>
              <a:t> Model destillieren (Spezialisierung eines Models auf medizinischen Kontext)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Nutzung von Infrastructure als Code (Definition der AWS-Architektur)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Wortschatzoptimierung</a:t>
            </a:r>
          </a:p>
          <a:p>
            <a:pPr lvl="1">
              <a:lnSpc>
                <a:spcPct val="150000"/>
              </a:lnSpc>
            </a:pPr>
            <a:r>
              <a:rPr lang="de-DE" sz="1600" dirty="0"/>
              <a:t>Upload HNO-Lexika für bessere Spracherkennung von medizinischen Fachbegriffen (First-</a:t>
            </a:r>
            <a:r>
              <a:rPr lang="de-DE" sz="1600" dirty="0" err="1"/>
              <a:t>Step</a:t>
            </a:r>
            <a:r>
              <a:rPr lang="de-DE" sz="1600" dirty="0"/>
              <a:t>)</a:t>
            </a:r>
          </a:p>
          <a:p>
            <a:pPr lvl="1">
              <a:lnSpc>
                <a:spcPct val="150000"/>
              </a:lnSpc>
            </a:pPr>
            <a:r>
              <a:rPr lang="de-DE" sz="1600" dirty="0"/>
              <a:t>Anbindung von medizinischen Datenbanken (Aktualität)</a:t>
            </a:r>
          </a:p>
          <a:p>
            <a:pPr lvl="1">
              <a:lnSpc>
                <a:spcPct val="150000"/>
              </a:lnSpc>
            </a:pPr>
            <a:endParaRPr lang="de-DE" sz="1600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CB4CF07-5FB5-FBBA-C48E-A7F977868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040" y="5887661"/>
            <a:ext cx="2324673" cy="87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301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📊 </a:t>
            </a:r>
            <a:r>
              <a:rPr lang="de-DE" dirty="0"/>
              <a:t>Kundennutzen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82951" cy="4525963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de-DE" sz="2000" b="1" dirty="0"/>
              <a:t>Zeitersparnis: </a:t>
            </a:r>
            <a:r>
              <a:rPr lang="de-DE" sz="2000" dirty="0"/>
              <a:t>Automatische Spracherkennung (Transkription) spart wertvolle Zeit bei der OP-Dokumentation </a:t>
            </a:r>
          </a:p>
          <a:p>
            <a:pPr>
              <a:lnSpc>
                <a:spcPct val="150000"/>
              </a:lnSpc>
            </a:pPr>
            <a:r>
              <a:rPr lang="de-DE" sz="2000" b="1" dirty="0"/>
              <a:t>Effizienz: </a:t>
            </a:r>
            <a:r>
              <a:rPr lang="de-DE" sz="2000" dirty="0"/>
              <a:t>Strukturierter Vorschlag für OP-Bericht ermöglicht einfache und schnelle Nachbearbeitung</a:t>
            </a:r>
          </a:p>
          <a:p>
            <a:pPr>
              <a:lnSpc>
                <a:spcPct val="150000"/>
              </a:lnSpc>
            </a:pPr>
            <a:r>
              <a:rPr lang="de-DE" sz="2000" b="1" dirty="0"/>
              <a:t>Qualität: </a:t>
            </a:r>
            <a:r>
              <a:rPr lang="de-DE" sz="2000" dirty="0"/>
              <a:t>Vollständigkeit der Dokumentation ist gewährleistet</a:t>
            </a:r>
            <a:endParaRPr lang="de-DE" sz="2000" b="1" dirty="0"/>
          </a:p>
          <a:p>
            <a:pPr>
              <a:lnSpc>
                <a:spcPct val="150000"/>
              </a:lnSpc>
            </a:pPr>
            <a:r>
              <a:rPr lang="de-DE" sz="2000" b="1" dirty="0"/>
              <a:t>Flexibilität: </a:t>
            </a:r>
            <a:r>
              <a:rPr lang="de-DE" sz="2000" dirty="0"/>
              <a:t>Die Lösung ist auf verschiedene medizinische Fachrichtungen übertragbar</a:t>
            </a:r>
          </a:p>
          <a:p>
            <a:pPr>
              <a:lnSpc>
                <a:spcPct val="150000"/>
              </a:lnSpc>
            </a:pPr>
            <a:r>
              <a:rPr lang="de-DE" sz="2000" b="1" dirty="0"/>
              <a:t>Zukunftsfähigkeit: </a:t>
            </a:r>
            <a:r>
              <a:rPr lang="de-DE" sz="2000" dirty="0"/>
              <a:t>Eine Integration in Krankenhausinformationssysteme stellt eine langfristig effektive, skalierbare und medienbruchfreie Lösung dar</a:t>
            </a:r>
          </a:p>
          <a:p>
            <a:pPr>
              <a:lnSpc>
                <a:spcPct val="150000"/>
              </a:lnSpc>
            </a:pPr>
            <a:endParaRPr lang="de-DE" sz="20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18B65DD-A135-04FA-C9D4-D81A13FBE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040" y="5887661"/>
            <a:ext cx="2324673" cy="8739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🙏 Fazit &amp; Nächste Schritte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25" y="1640457"/>
            <a:ext cx="8842075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Unsere Lösung „</a:t>
            </a:r>
            <a:r>
              <a:rPr sz="2000" dirty="0" err="1"/>
              <a:t>OpDoc</a:t>
            </a:r>
            <a:r>
              <a:rPr sz="2000" dirty="0"/>
              <a:t> AI</a:t>
            </a:r>
            <a:r>
              <a:rPr lang="de-DE" sz="2000" dirty="0"/>
              <a:t>"</a:t>
            </a:r>
            <a:r>
              <a:rPr sz="2000" dirty="0"/>
              <a:t> </a:t>
            </a:r>
            <a:r>
              <a:rPr lang="de-DE" sz="2000" dirty="0"/>
              <a:t>liefert einen KI-gestützten Dokumentationsvorschlag</a:t>
            </a:r>
          </a:p>
          <a:p>
            <a:pPr>
              <a:lnSpc>
                <a:spcPct val="150000"/>
              </a:lnSpc>
            </a:pPr>
            <a:r>
              <a:rPr sz="2000" dirty="0"/>
              <a:t>Ärzte </a:t>
            </a:r>
            <a:r>
              <a:rPr sz="2000" dirty="0" err="1"/>
              <a:t>können</a:t>
            </a:r>
            <a:r>
              <a:rPr sz="2000" dirty="0"/>
              <a:t> </a:t>
            </a:r>
            <a:r>
              <a:rPr sz="2000" dirty="0" err="1"/>
              <a:t>si</a:t>
            </a:r>
            <a:r>
              <a:rPr lang="de-DE" sz="2000" dirty="0" err="1"/>
              <a:t>ch</a:t>
            </a:r>
            <a:r>
              <a:rPr lang="de-DE" sz="2000" dirty="0"/>
              <a:t> durch Zeitersparnis bei der Nachbereitung von OP-Berichten mehr </a:t>
            </a:r>
            <a:r>
              <a:rPr sz="2000" dirty="0"/>
              <a:t>auf </a:t>
            </a:r>
            <a:r>
              <a:rPr sz="2000" dirty="0" err="1"/>
              <a:t>ihre</a:t>
            </a:r>
            <a:r>
              <a:rPr sz="2000" dirty="0"/>
              <a:t> </a:t>
            </a:r>
            <a:r>
              <a:rPr sz="2000" dirty="0" err="1"/>
              <a:t>Patienten</a:t>
            </a:r>
            <a:r>
              <a:rPr sz="2000" dirty="0"/>
              <a:t> </a:t>
            </a:r>
            <a:r>
              <a:rPr sz="2000" dirty="0" err="1"/>
              <a:t>konzentrieren</a:t>
            </a:r>
            <a:r>
              <a:rPr sz="2000" dirty="0"/>
              <a:t> – </a:t>
            </a:r>
            <a:r>
              <a:rPr sz="2000" dirty="0" err="1"/>
              <a:t>nicht</a:t>
            </a:r>
            <a:r>
              <a:rPr sz="2000" dirty="0"/>
              <a:t> auf </a:t>
            </a:r>
            <a:r>
              <a:rPr sz="2000" dirty="0" err="1"/>
              <a:t>Papierkram</a:t>
            </a:r>
            <a:r>
              <a:rPr lang="de-DE" sz="2000" dirty="0"/>
              <a:t>!</a:t>
            </a:r>
          </a:p>
          <a:p>
            <a:pPr>
              <a:lnSpc>
                <a:spcPct val="150000"/>
              </a:lnSpc>
            </a:pPr>
            <a:r>
              <a:rPr sz="2000" dirty="0"/>
              <a:t>Wir </a:t>
            </a:r>
            <a:r>
              <a:rPr sz="2000" dirty="0" err="1"/>
              <a:t>suchen</a:t>
            </a:r>
            <a:r>
              <a:rPr sz="2000" dirty="0"/>
              <a:t> </a:t>
            </a:r>
            <a:r>
              <a:rPr lang="de-DE" sz="2000" dirty="0"/>
              <a:t>jetzt einen Partner, </a:t>
            </a:r>
            <a:r>
              <a:rPr sz="2000" dirty="0"/>
              <a:t>um di</a:t>
            </a:r>
            <a:r>
              <a:rPr lang="de-DE" sz="2000" dirty="0"/>
              <a:t>e Lösung weiterzuentwickeln.</a:t>
            </a:r>
            <a:endParaRPr sz="2000" dirty="0"/>
          </a:p>
          <a:p>
            <a:pPr marL="0" indent="0">
              <a:lnSpc>
                <a:spcPct val="150000"/>
              </a:lnSpc>
              <a:buNone/>
            </a:pPr>
            <a:endParaRPr lang="de-DE" sz="2000" dirty="0"/>
          </a:p>
          <a:p>
            <a:pPr marL="0" indent="0">
              <a:lnSpc>
                <a:spcPct val="150000"/>
              </a:lnSpc>
              <a:buNone/>
            </a:pPr>
            <a:r>
              <a:rPr sz="2000" dirty="0"/>
              <a:t>🚀 Let’s make OP-</a:t>
            </a:r>
            <a:r>
              <a:rPr lang="de-DE" sz="2000" dirty="0"/>
              <a:t>Berichte</a:t>
            </a:r>
            <a:r>
              <a:rPr sz="2000" dirty="0"/>
              <a:t> smarter!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4533E38-2AA2-E5A1-147B-6B5A7BC19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040" y="5887661"/>
            <a:ext cx="2324673" cy="8739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357</Words>
  <Application>Microsoft Office PowerPoint</Application>
  <PresentationFormat>Bildschirmpräsentation (4:3)</PresentationFormat>
  <Paragraphs>65</Paragraphs>
  <Slides>9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Aptos</vt:lpstr>
      <vt:lpstr>Arial</vt:lpstr>
      <vt:lpstr>Calibri</vt:lpstr>
      <vt:lpstr>Office Theme</vt:lpstr>
      <vt:lpstr>OpDoc AI: KI-gestützte OP-Dokumentation</vt:lpstr>
      <vt:lpstr>PowerPoint-Präsentation</vt:lpstr>
      <vt:lpstr>🚨 Herausforderung &amp; Ziel</vt:lpstr>
      <vt:lpstr>💡 Unsere Lösung: OpDoc AI</vt:lpstr>
      <vt:lpstr>🛠️ Methodik &amp; Tech-Stack</vt:lpstr>
      <vt:lpstr>📺 Live-Demo: OpDoc AI in Aktion</vt:lpstr>
      <vt:lpstr>🛠️ Optimierungspotenziale der Methodik</vt:lpstr>
      <vt:lpstr>📊 Kundennutzen</vt:lpstr>
      <vt:lpstr>🙏 Fazit &amp; Nächste Schritte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Dominik Rose</cp:lastModifiedBy>
  <cp:revision>10</cp:revision>
  <dcterms:created xsi:type="dcterms:W3CDTF">2013-01-27T09:14:16Z</dcterms:created>
  <dcterms:modified xsi:type="dcterms:W3CDTF">2025-03-28T13:55:52Z</dcterms:modified>
  <cp:category/>
</cp:coreProperties>
</file>

<file path=docProps/thumbnail.jpeg>
</file>